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4"/>
  </p:sldMasterIdLst>
  <p:notesMasterIdLst>
    <p:notesMasterId r:id="rId19"/>
  </p:notesMasterIdLst>
  <p:sldIdLst>
    <p:sldId id="271" r:id="rId5"/>
    <p:sldId id="269" r:id="rId6"/>
    <p:sldId id="345" r:id="rId7"/>
    <p:sldId id="379" r:id="rId8"/>
    <p:sldId id="346" r:id="rId9"/>
    <p:sldId id="374" r:id="rId10"/>
    <p:sldId id="380" r:id="rId11"/>
    <p:sldId id="270" r:id="rId12"/>
    <p:sldId id="373" r:id="rId13"/>
    <p:sldId id="347" r:id="rId14"/>
    <p:sldId id="381" r:id="rId15"/>
    <p:sldId id="382" r:id="rId16"/>
    <p:sldId id="383" r:id="rId17"/>
    <p:sldId id="384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에스코어 드림 4 Regular" panose="020B0503030302020204" pitchFamily="34" charset="-127"/>
      <p:regular r:id="rId22"/>
    </p:embeddedFont>
    <p:embeddedFont>
      <p:font typeface="에스코어 드림 6 Bold" panose="020B0703030302020204" pitchFamily="34" charset="-127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1EE17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3" autoAdjust="0"/>
    <p:restoredTop sz="85236" autoAdjust="0"/>
  </p:normalViewPr>
  <p:slideViewPr>
    <p:cSldViewPr snapToGrid="0">
      <p:cViewPr varScale="1">
        <p:scale>
          <a:sx n="134" d="100"/>
          <a:sy n="134" d="100"/>
        </p:scale>
        <p:origin x="142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817A0-A46B-4E99-BAD3-760FEC6CCEB2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D2BDD2-A06D-4ADF-BA7A-E5A2621C1B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579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958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5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427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D2BDD2-A06D-4ADF-BA7A-E5A2621C1B1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768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802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430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0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574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25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78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15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2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427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08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6B207-92D4-4A47-BFCF-F825E6F107C1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693C0-9310-4019-8183-63B738AA1C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06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6B207-92D4-4A47-BFCF-F825E6F107C1}" type="datetimeFigureOut">
              <a:rPr lang="ko-KR" altLang="en-US" smtClean="0"/>
              <a:pPr/>
              <a:t>2023-06-02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693C0-9310-4019-8183-63B738AA1CF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72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media" Target="../media/media5.mp4"/><Relationship Id="rId11" Type="http://schemas.openxmlformats.org/officeDocument/2006/relationships/image" Target="../media/image12.png"/><Relationship Id="rId5" Type="http://schemas.microsoft.com/office/2007/relationships/media" Target="../media/media4.mp4"/><Relationship Id="rId10" Type="http://schemas.openxmlformats.org/officeDocument/2006/relationships/image" Target="../media/image11.png"/><Relationship Id="rId4" Type="http://schemas.microsoft.com/office/2007/relationships/media" Target="../media/media3.mp4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05649F-408F-5E57-F919-F2932E0C03E9}"/>
              </a:ext>
            </a:extLst>
          </p:cNvPr>
          <p:cNvSpPr/>
          <p:nvPr/>
        </p:nvSpPr>
        <p:spPr>
          <a:xfrm>
            <a:off x="1143003" y="2129427"/>
            <a:ext cx="9906001" cy="2291013"/>
          </a:xfrm>
          <a:prstGeom prst="rect">
            <a:avLst/>
          </a:prstGeom>
          <a:noFill/>
        </p:spPr>
        <p:txBody>
          <a:bodyPr wrap="square" lIns="74295" tIns="37148" rIns="74295" bIns="37148">
            <a:spAutoFit/>
          </a:bodyPr>
          <a:lstStyle/>
          <a:p>
            <a:pPr algn="ctr"/>
            <a:r>
              <a:rPr lang="en-US" altLang="ko-KR" sz="7200" b="1" dirty="0">
                <a:ln w="0"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둥근모꼴" panose="020B0500000000000000" pitchFamily="50" charset="-127"/>
              </a:rPr>
              <a:t>Color Detective</a:t>
            </a:r>
          </a:p>
          <a:p>
            <a:pPr algn="ctr"/>
            <a:r>
              <a:rPr lang="ko-KR" altLang="en-US" sz="7200" b="1" dirty="0">
                <a:ln w="0"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둥근모꼴" panose="020B0500000000000000" pitchFamily="50" charset="-127"/>
              </a:rPr>
              <a:t>게임</a:t>
            </a:r>
            <a:r>
              <a:rPr lang="en-US" altLang="ko-KR" sz="7200" b="1" dirty="0">
                <a:ln w="0"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둥근모꼴" panose="020B0500000000000000" pitchFamily="50" charset="-127"/>
              </a:rPr>
              <a:t> </a:t>
            </a:r>
            <a:r>
              <a:rPr lang="ko-KR" altLang="en-US" sz="7200" b="1" dirty="0">
                <a:ln w="0"/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둥근모꼴" panose="020B0500000000000000" pitchFamily="50" charset="-127"/>
              </a:rPr>
              <a:t>기획서</a:t>
            </a:r>
            <a:endParaRPr lang="en-US" altLang="ko-KR" sz="7200" b="1" dirty="0">
              <a:ln w="0"/>
              <a:latin typeface="에스코어 드림 6 Bold" panose="020B0703030302020204" pitchFamily="34" charset="-127"/>
              <a:ea typeface="에스코어 드림 6 Bold" panose="020B0703030302020204" pitchFamily="34" charset="-127"/>
              <a:cs typeface="둥근모꼴" panose="020B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F9CD6-CBD7-68F9-B875-919E6C812DDF}"/>
              </a:ext>
            </a:extLst>
          </p:cNvPr>
          <p:cNvSpPr txBox="1"/>
          <p:nvPr/>
        </p:nvSpPr>
        <p:spPr>
          <a:xfrm>
            <a:off x="10701338" y="6339184"/>
            <a:ext cx="1490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둥근모꼴" panose="020B0500000000000000" pitchFamily="50" charset="-127"/>
              </a:rPr>
              <a:t>5585392 </a:t>
            </a:r>
            <a:r>
              <a:rPr lang="ko-KR" altLang="en-US" sz="1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둥근모꼴" panose="020B0500000000000000" pitchFamily="50" charset="-127"/>
              </a:rPr>
              <a:t>박준기 </a:t>
            </a:r>
            <a:endParaRPr lang="en-US" altLang="ko-KR" sz="12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565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5961909-68A0-FC9B-9CE1-5C0F550A7FE1}"/>
              </a:ext>
            </a:extLst>
          </p:cNvPr>
          <p:cNvGrpSpPr/>
          <p:nvPr/>
        </p:nvGrpSpPr>
        <p:grpSpPr>
          <a:xfrm>
            <a:off x="2002173" y="1032796"/>
            <a:ext cx="7999730" cy="602572"/>
            <a:chOff x="1384953" y="598098"/>
            <a:chExt cx="9422100" cy="70971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299BA7F-92B5-81C0-F8D2-2E73909C98C1}"/>
                </a:ext>
              </a:extLst>
            </p:cNvPr>
            <p:cNvSpPr/>
            <p:nvPr/>
          </p:nvSpPr>
          <p:spPr>
            <a:xfrm>
              <a:off x="1384953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 스타트 화면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2DA61DD-BA21-75E1-CBFF-D9D62DE4CB12}"/>
                </a:ext>
              </a:extLst>
            </p:cNvPr>
            <p:cNvSpPr/>
            <p:nvPr/>
          </p:nvSpPr>
          <p:spPr>
            <a:xfrm>
              <a:off x="2995628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  튜토리얼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C981E8C-E18C-F8FE-2E28-CBB042AAE2E6}"/>
                </a:ext>
              </a:extLst>
            </p:cNvPr>
            <p:cNvSpPr/>
            <p:nvPr/>
          </p:nvSpPr>
          <p:spPr>
            <a:xfrm>
              <a:off x="9438328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 클리어 화면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B3D71FF-4D5A-7132-E0CB-16FD447E6602}"/>
                </a:ext>
              </a:extLst>
            </p:cNvPr>
            <p:cNvSpPr/>
            <p:nvPr/>
          </p:nvSpPr>
          <p:spPr>
            <a:xfrm>
              <a:off x="4606303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스테이지</a:t>
              </a:r>
              <a:r>
                <a:rPr lang="en-US" altLang="ko-KR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</a:t>
              </a:r>
              <a:endPara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326D524-E0F2-57AE-6513-FA499EBDC72C}"/>
                </a:ext>
              </a:extLst>
            </p:cNvPr>
            <p:cNvSpPr/>
            <p:nvPr/>
          </p:nvSpPr>
          <p:spPr>
            <a:xfrm>
              <a:off x="6216978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스테이지</a:t>
              </a:r>
              <a:r>
                <a:rPr lang="en-US" altLang="ko-KR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endPara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686FEA9-03A1-F7EA-19B5-9813C75543E9}"/>
                </a:ext>
              </a:extLst>
            </p:cNvPr>
            <p:cNvSpPr/>
            <p:nvPr/>
          </p:nvSpPr>
          <p:spPr>
            <a:xfrm>
              <a:off x="7827653" y="598098"/>
              <a:ext cx="1368725" cy="7097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스테이지</a:t>
              </a:r>
              <a:r>
                <a:rPr lang="en-US" altLang="ko-KR" sz="14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3</a:t>
              </a:r>
              <a:endParaRPr lang="ko-KR" altLang="en-US" sz="14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9328C2C6-7319-9641-36BD-9172144ACFB9}"/>
                </a:ext>
              </a:extLst>
            </p:cNvPr>
            <p:cNvCxnSpPr>
              <a:cxnSpLocks/>
              <a:stCxn id="6" idx="3"/>
              <a:endCxn id="14" idx="1"/>
            </p:cNvCxnSpPr>
            <p:nvPr/>
          </p:nvCxnSpPr>
          <p:spPr>
            <a:xfrm>
              <a:off x="2753675" y="952953"/>
              <a:ext cx="2419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F49472E-FE97-A0B9-A782-1FCE3974BA3B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4364350" y="952953"/>
              <a:ext cx="2419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3081EE8-AB07-4D99-EDD5-8C0A0DA88B79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>
              <a:off x="5975026" y="952953"/>
              <a:ext cx="2419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6639BD76-D131-3C11-3B20-6EF0C7291470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7585701" y="952953"/>
              <a:ext cx="2419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FFD890E-AA25-1363-6270-B25C828EAE27}"/>
                </a:ext>
              </a:extLst>
            </p:cNvPr>
            <p:cNvCxnSpPr>
              <a:cxnSpLocks/>
              <a:stCxn id="18" idx="3"/>
              <a:endCxn id="15" idx="1"/>
            </p:cNvCxnSpPr>
            <p:nvPr/>
          </p:nvCxnSpPr>
          <p:spPr>
            <a:xfrm>
              <a:off x="9196375" y="952953"/>
              <a:ext cx="24195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0AAE6945-16BF-F4D6-26F1-67D8E8F1B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8" y="2241090"/>
            <a:ext cx="3400490" cy="1911308"/>
          </a:xfrm>
          <a:prstGeom prst="rect">
            <a:avLst/>
          </a:prstGeom>
        </p:spPr>
      </p:pic>
      <p:pic>
        <p:nvPicPr>
          <p:cNvPr id="36" name="그림 35" descr="텍스트, 실외, 항공기, 일이(가) 표시된 사진&#10;&#10;자동 생성된 설명">
            <a:extLst>
              <a:ext uri="{FF2B5EF4-FFF2-40B4-BE49-F238E27FC236}">
                <a16:creationId xmlns:a16="http://schemas.microsoft.com/office/drawing/2014/main" id="{EDC9547E-8C2C-4C60-F930-214B1D852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8" y="4476341"/>
            <a:ext cx="3400490" cy="1887728"/>
          </a:xfrm>
          <a:prstGeom prst="rect">
            <a:avLst/>
          </a:prstGeom>
        </p:spPr>
      </p:pic>
      <p:pic>
        <p:nvPicPr>
          <p:cNvPr id="38" name="그림 37" descr="텍스트, 실외, 일이(가) 표시된 사진&#10;&#10;자동 생성된 설명">
            <a:extLst>
              <a:ext uri="{FF2B5EF4-FFF2-40B4-BE49-F238E27FC236}">
                <a16:creationId xmlns:a16="http://schemas.microsoft.com/office/drawing/2014/main" id="{15A6D6E2-487D-64AB-8693-131FA2E3DD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17" y="4498022"/>
            <a:ext cx="3400490" cy="1906302"/>
          </a:xfrm>
          <a:prstGeom prst="rect">
            <a:avLst/>
          </a:prstGeom>
        </p:spPr>
      </p:pic>
      <p:pic>
        <p:nvPicPr>
          <p:cNvPr id="41" name="그림 40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BCD8A9BA-47B6-26C9-BCB4-7BECCB399E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57" y="4501453"/>
            <a:ext cx="3400490" cy="189944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0D87F5-5B9A-0569-1BFC-A02248C33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97" y="2241090"/>
            <a:ext cx="6711950" cy="1904296"/>
          </a:xfrm>
          <a:prstGeom prst="rect">
            <a:avLst/>
          </a:prstGeom>
        </p:spPr>
      </p:pic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50EB1C17-4305-F1BF-B774-EEAABF3F49CD}"/>
              </a:ext>
            </a:extLst>
          </p:cNvPr>
          <p:cNvCxnSpPr>
            <a:stCxn id="14" idx="2"/>
            <a:endCxn id="6" idx="2"/>
          </p:cNvCxnSpPr>
          <p:nvPr/>
        </p:nvCxnSpPr>
        <p:spPr>
          <a:xfrm rot="5400000">
            <a:off x="3266987" y="951605"/>
            <a:ext cx="12700" cy="1367526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DF71950-6B72-7DE7-5E38-6E90C28765B2}"/>
              </a:ext>
            </a:extLst>
          </p:cNvPr>
          <p:cNvCxnSpPr>
            <a:cxnSpLocks/>
            <a:stCxn id="16" idx="2"/>
            <a:endCxn id="6" idx="2"/>
          </p:cNvCxnSpPr>
          <p:nvPr/>
        </p:nvCxnSpPr>
        <p:spPr>
          <a:xfrm rot="5400000">
            <a:off x="3950750" y="267842"/>
            <a:ext cx="12700" cy="2735052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CF1FA00C-E73C-95FF-DD7A-9E4E7C246615}"/>
              </a:ext>
            </a:extLst>
          </p:cNvPr>
          <p:cNvCxnSpPr>
            <a:cxnSpLocks/>
            <a:stCxn id="17" idx="2"/>
            <a:endCxn id="6" idx="2"/>
          </p:cNvCxnSpPr>
          <p:nvPr/>
        </p:nvCxnSpPr>
        <p:spPr>
          <a:xfrm rot="5400000">
            <a:off x="4634513" y="-415920"/>
            <a:ext cx="12700" cy="4102577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5795DDF-F22A-A990-8970-DBAD46DF4018}"/>
              </a:ext>
            </a:extLst>
          </p:cNvPr>
          <p:cNvCxnSpPr>
            <a:cxnSpLocks/>
            <a:stCxn id="18" idx="2"/>
            <a:endCxn id="6" idx="2"/>
          </p:cNvCxnSpPr>
          <p:nvPr/>
        </p:nvCxnSpPr>
        <p:spPr>
          <a:xfrm rot="5400000">
            <a:off x="5318276" y="-1099683"/>
            <a:ext cx="12700" cy="5470103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217C7A5C-E65B-C3DB-CEC1-30302DD2FE76}"/>
              </a:ext>
            </a:extLst>
          </p:cNvPr>
          <p:cNvCxnSpPr>
            <a:cxnSpLocks/>
            <a:stCxn id="15" idx="2"/>
            <a:endCxn id="6" idx="2"/>
          </p:cNvCxnSpPr>
          <p:nvPr/>
        </p:nvCxnSpPr>
        <p:spPr>
          <a:xfrm rot="5400000">
            <a:off x="6002039" y="-1783446"/>
            <a:ext cx="12700" cy="6837629"/>
          </a:xfrm>
          <a:prstGeom prst="bentConnector3">
            <a:avLst>
              <a:gd name="adj1" fmla="val 180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1351DD8-C44E-1AD5-4743-834DA44B2C17}"/>
              </a:ext>
            </a:extLst>
          </p:cNvPr>
          <p:cNvSpPr txBox="1"/>
          <p:nvPr/>
        </p:nvSpPr>
        <p:spPr>
          <a:xfrm>
            <a:off x="574978" y="4152398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타이틀 화면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7322EF-3077-C8E1-62D1-200BBBD94438}"/>
              </a:ext>
            </a:extLst>
          </p:cNvPr>
          <p:cNvSpPr txBox="1"/>
          <p:nvPr/>
        </p:nvSpPr>
        <p:spPr>
          <a:xfrm>
            <a:off x="4887397" y="4141625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튜토리얼 화면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E380F3-5D6F-D34D-BB5C-FD89C6B14A3A}"/>
              </a:ext>
            </a:extLst>
          </p:cNvPr>
          <p:cNvSpPr txBox="1"/>
          <p:nvPr/>
        </p:nvSpPr>
        <p:spPr>
          <a:xfrm>
            <a:off x="574978" y="6364069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2164C-F3BF-B6BA-D1D6-4D8341FF07F8}"/>
              </a:ext>
            </a:extLst>
          </p:cNvPr>
          <p:cNvSpPr txBox="1"/>
          <p:nvPr/>
        </p:nvSpPr>
        <p:spPr>
          <a:xfrm>
            <a:off x="4386917" y="6400893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571AC1-B4A5-0C9F-0133-0C8B4DF55983}"/>
              </a:ext>
            </a:extLst>
          </p:cNvPr>
          <p:cNvSpPr txBox="1"/>
          <p:nvPr/>
        </p:nvSpPr>
        <p:spPr>
          <a:xfrm>
            <a:off x="8198856" y="6400892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BFAED1-3390-407B-F6E1-6A4A63119BB3}"/>
              </a:ext>
            </a:extLst>
          </p:cNvPr>
          <p:cNvSpPr txBox="1"/>
          <p:nvPr/>
        </p:nvSpPr>
        <p:spPr>
          <a:xfrm>
            <a:off x="-1" y="0"/>
            <a:ext cx="3720881" cy="909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게임 스테이지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씬 구성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rtl="0">
              <a:lnSpc>
                <a:spcPct val="150000"/>
              </a:lnSpc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530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45430B4F-2BE6-D734-F12E-3A5092424D28}"/>
              </a:ext>
            </a:extLst>
          </p:cNvPr>
          <p:cNvGrpSpPr/>
          <p:nvPr/>
        </p:nvGrpSpPr>
        <p:grpSpPr>
          <a:xfrm>
            <a:off x="1130721" y="701111"/>
            <a:ext cx="9930557" cy="2810502"/>
            <a:chOff x="1130721" y="701111"/>
            <a:chExt cx="9930557" cy="281050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F4AF962-42B2-DED8-DC61-49B5C2140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275" y="701111"/>
              <a:ext cx="9906000" cy="281050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2EDF5E4-717A-2E9D-3D9F-64C64585C875}"/>
                </a:ext>
              </a:extLst>
            </p:cNvPr>
            <p:cNvSpPr/>
            <p:nvPr/>
          </p:nvSpPr>
          <p:spPr>
            <a:xfrm>
              <a:off x="1234791" y="1709608"/>
              <a:ext cx="2043485" cy="179486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D07ACB4-BB09-A57C-C2DB-4CC2B0216BD9}"/>
                </a:ext>
              </a:extLst>
            </p:cNvPr>
            <p:cNvSpPr/>
            <p:nvPr/>
          </p:nvSpPr>
          <p:spPr>
            <a:xfrm>
              <a:off x="4272186" y="1704162"/>
              <a:ext cx="1774466" cy="17948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DE8C4A-C58B-8899-14E1-DD4D38AF47B5}"/>
                </a:ext>
              </a:extLst>
            </p:cNvPr>
            <p:cNvSpPr/>
            <p:nvPr/>
          </p:nvSpPr>
          <p:spPr>
            <a:xfrm>
              <a:off x="6209066" y="1702836"/>
              <a:ext cx="2046724" cy="17948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DA15DF4-EBB7-68FD-B3D7-27C16B292874}"/>
                </a:ext>
              </a:extLst>
            </p:cNvPr>
            <p:cNvSpPr/>
            <p:nvPr/>
          </p:nvSpPr>
          <p:spPr>
            <a:xfrm>
              <a:off x="8418204" y="1692233"/>
              <a:ext cx="1372188" cy="17948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B5AB8A7-E862-52FF-433B-BDBDE00F9E18}"/>
                </a:ext>
              </a:extLst>
            </p:cNvPr>
            <p:cNvSpPr/>
            <p:nvPr/>
          </p:nvSpPr>
          <p:spPr>
            <a:xfrm>
              <a:off x="9970037" y="1692232"/>
              <a:ext cx="1091241" cy="17948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5BFD94DD-C683-D4EB-B4AA-6AA60BE03E22}"/>
                </a:ext>
              </a:extLst>
            </p:cNvPr>
            <p:cNvCxnSpPr>
              <a:cxnSpLocks/>
              <a:stCxn id="12" idx="0"/>
              <a:endCxn id="17" idx="2"/>
            </p:cNvCxnSpPr>
            <p:nvPr/>
          </p:nvCxnSpPr>
          <p:spPr>
            <a:xfrm flipV="1">
              <a:off x="2256534" y="1562862"/>
              <a:ext cx="34120" cy="14674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DC1DB8-FC5D-C549-A19E-1FE8A08DCD69}"/>
                </a:ext>
              </a:extLst>
            </p:cNvPr>
            <p:cNvSpPr txBox="1"/>
            <p:nvPr/>
          </p:nvSpPr>
          <p:spPr>
            <a:xfrm>
              <a:off x="1130721" y="1255085"/>
              <a:ext cx="23198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 이동 및 점프 학습</a:t>
              </a: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106CE641-AEF3-A485-156E-E56652CC2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1292" y="1562862"/>
              <a:ext cx="3837" cy="15164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E966026-AAD7-FA94-0D8E-F3C3F940AB93}"/>
                </a:ext>
              </a:extLst>
            </p:cNvPr>
            <p:cNvSpPr txBox="1"/>
            <p:nvPr/>
          </p:nvSpPr>
          <p:spPr>
            <a:xfrm>
              <a:off x="4113128" y="1244737"/>
              <a:ext cx="2100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 기본 공격 학습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DA0C4CC4-6CA1-5B3B-24FB-9A729FFF3496}"/>
                </a:ext>
              </a:extLst>
            </p:cNvPr>
            <p:cNvCxnSpPr>
              <a:cxnSpLocks/>
              <a:stCxn id="27" idx="0"/>
              <a:endCxn id="36" idx="2"/>
            </p:cNvCxnSpPr>
            <p:nvPr/>
          </p:nvCxnSpPr>
          <p:spPr>
            <a:xfrm flipV="1">
              <a:off x="9104298" y="1552514"/>
              <a:ext cx="0" cy="139719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B87B43-3064-83D7-DB55-1A6C4E399EF1}"/>
                </a:ext>
              </a:extLst>
            </p:cNvPr>
            <p:cNvSpPr txBox="1"/>
            <p:nvPr/>
          </p:nvSpPr>
          <p:spPr>
            <a:xfrm>
              <a:off x="7780859" y="1244737"/>
              <a:ext cx="26468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 수동 색 오브젝트 학습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63E7540-088F-03DF-8E9E-685853AC0079}"/>
                </a:ext>
              </a:extLst>
            </p:cNvPr>
            <p:cNvCxnSpPr>
              <a:cxnSpLocks/>
              <a:stCxn id="25" idx="0"/>
              <a:endCxn id="38" idx="2"/>
            </p:cNvCxnSpPr>
            <p:nvPr/>
          </p:nvCxnSpPr>
          <p:spPr>
            <a:xfrm flipV="1">
              <a:off x="7232428" y="1118750"/>
              <a:ext cx="0" cy="58408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826AD8A-8A4E-554C-EEB1-2034AB635220}"/>
                </a:ext>
              </a:extLst>
            </p:cNvPr>
            <p:cNvSpPr txBox="1"/>
            <p:nvPr/>
          </p:nvSpPr>
          <p:spPr>
            <a:xfrm>
              <a:off x="5962689" y="810973"/>
              <a:ext cx="25394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플레이어 색 흡수 및 공격 학습</a:t>
              </a: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7D1B0AD6-FF89-8CAE-1813-275F3408E01D}"/>
                </a:ext>
              </a:extLst>
            </p:cNvPr>
            <p:cNvCxnSpPr>
              <a:cxnSpLocks/>
              <a:stCxn id="28" idx="0"/>
              <a:endCxn id="40" idx="2"/>
            </p:cNvCxnSpPr>
            <p:nvPr/>
          </p:nvCxnSpPr>
          <p:spPr>
            <a:xfrm flipH="1" flipV="1">
              <a:off x="10364610" y="1118750"/>
              <a:ext cx="151048" cy="57348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0101113-2C73-9AA0-7D93-955A86D29090}"/>
                </a:ext>
              </a:extLst>
            </p:cNvPr>
            <p:cNvSpPr txBox="1"/>
            <p:nvPr/>
          </p:nvSpPr>
          <p:spPr>
            <a:xfrm>
              <a:off x="9667945" y="810973"/>
              <a:ext cx="13933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스테이지</a:t>
              </a:r>
              <a:r>
                <a:rPr lang="en-US" altLang="ko-KR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1 </a:t>
              </a:r>
              <a:r>
                <a:rPr lang="ko-KR" altLang="en-US" sz="14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이동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563E96E-3D9C-8FE7-05CE-FE95953D7192}"/>
              </a:ext>
            </a:extLst>
          </p:cNvPr>
          <p:cNvSpPr txBox="1"/>
          <p:nvPr/>
        </p:nvSpPr>
        <p:spPr>
          <a:xfrm>
            <a:off x="-1" y="0"/>
            <a:ext cx="4556761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게임 스테이지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튜토리얼 스테이지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맵 구성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527344-E089-2C7B-4260-54891681F556}"/>
              </a:ext>
            </a:extLst>
          </p:cNvPr>
          <p:cNvSpPr txBox="1"/>
          <p:nvPr/>
        </p:nvSpPr>
        <p:spPr>
          <a:xfrm>
            <a:off x="1155275" y="3614985"/>
            <a:ext cx="9906000" cy="278531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 기능을 하나씩 알려주는 선형적인 구조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이동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공격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색깔 흡수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-&gt;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초기화 순으로 구성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→ 튜토리얼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맵에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배치 된 몬스터 오브젝트는 실제 스테이지 몬스터와 같은 패턴으로 움직임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→ 몬스터는 현재 배치 된 위치에서 지속 </a:t>
            </a:r>
            <a:r>
              <a:rPr lang="ko-KR" altLang="en-US" sz="12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리스폰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색 흡수 오브젝트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→ 자동 색 흡수 오브젝트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수동 색 흡수 오브젝트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 설명 문구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algn="l" latinLnBrk="1">
              <a:lnSpc>
                <a:spcPct val="150000"/>
              </a:lnSpc>
            </a:pP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  → 스테이지 배경에 함께 배치하여 별도의 오브젝트를 사용하지 않고 설명 할 수 있게 함</a:t>
            </a:r>
            <a:endParaRPr lang="en-US" altLang="ko-KR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090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외, 항공기, 일이(가) 표시된 사진&#10;&#10;자동 생성된 설명">
            <a:extLst>
              <a:ext uri="{FF2B5EF4-FFF2-40B4-BE49-F238E27FC236}">
                <a16:creationId xmlns:a16="http://schemas.microsoft.com/office/drawing/2014/main" id="{726B7251-F8AE-F703-3DE7-D3D070EDC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0" y="528644"/>
            <a:ext cx="7112042" cy="4029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38453C-30BC-7067-7002-21306A42F546}"/>
              </a:ext>
            </a:extLst>
          </p:cNvPr>
          <p:cNvSpPr txBox="1"/>
          <p:nvPr/>
        </p:nvSpPr>
        <p:spPr>
          <a:xfrm>
            <a:off x="-1" y="0"/>
            <a:ext cx="4556761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게임 스테이지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맵 구성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5F8F139-29FC-A679-BB5B-30C9E9B03266}"/>
              </a:ext>
            </a:extLst>
          </p:cNvPr>
          <p:cNvSpPr/>
          <p:nvPr/>
        </p:nvSpPr>
        <p:spPr>
          <a:xfrm>
            <a:off x="620249" y="1638120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7419EBA5-9FB7-1BFC-7CBD-FC539504EDEC}"/>
              </a:ext>
            </a:extLst>
          </p:cNvPr>
          <p:cNvSpPr/>
          <p:nvPr/>
        </p:nvSpPr>
        <p:spPr>
          <a:xfrm>
            <a:off x="620248" y="2425753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81D1753-A7D9-F762-9FEE-A9FDC91B69F4}"/>
              </a:ext>
            </a:extLst>
          </p:cNvPr>
          <p:cNvSpPr/>
          <p:nvPr/>
        </p:nvSpPr>
        <p:spPr>
          <a:xfrm>
            <a:off x="620248" y="3256882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83B51E0-CBF0-6CF9-058D-1A1B76CD1E2D}"/>
              </a:ext>
            </a:extLst>
          </p:cNvPr>
          <p:cNvSpPr/>
          <p:nvPr/>
        </p:nvSpPr>
        <p:spPr>
          <a:xfrm>
            <a:off x="979818" y="4069377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18F0F7-0DB0-2903-6DB9-F608E80A2ABF}"/>
              </a:ext>
            </a:extLst>
          </p:cNvPr>
          <p:cNvSpPr txBox="1"/>
          <p:nvPr/>
        </p:nvSpPr>
        <p:spPr>
          <a:xfrm>
            <a:off x="332559" y="4890470"/>
            <a:ext cx="11718945" cy="134902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수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8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/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색 변경 오브젝트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 색 변경 오브젝트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9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수동 색 변경 오브젝트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제한시간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120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특징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생성이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양 끝 부분에서 생성이 되기 때문에 플레이어가 중앙에서 컨트롤을 익히고 편하게 공격이 가능한 구조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8E3DD07-D2C1-CC22-B753-6F1AE196A0B8}"/>
              </a:ext>
            </a:extLst>
          </p:cNvPr>
          <p:cNvSpPr/>
          <p:nvPr/>
        </p:nvSpPr>
        <p:spPr>
          <a:xfrm>
            <a:off x="6247143" y="4094499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D3022C-C566-66D9-F9BA-AE6A2CACB277}"/>
              </a:ext>
            </a:extLst>
          </p:cNvPr>
          <p:cNvSpPr/>
          <p:nvPr/>
        </p:nvSpPr>
        <p:spPr>
          <a:xfrm>
            <a:off x="6835312" y="3178865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617E066-4C3A-3D18-9093-BB567F49727C}"/>
              </a:ext>
            </a:extLst>
          </p:cNvPr>
          <p:cNvSpPr/>
          <p:nvPr/>
        </p:nvSpPr>
        <p:spPr>
          <a:xfrm>
            <a:off x="6835311" y="2308327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1D2A0E8-0429-6910-A44F-DD8AAD837D90}"/>
              </a:ext>
            </a:extLst>
          </p:cNvPr>
          <p:cNvSpPr/>
          <p:nvPr/>
        </p:nvSpPr>
        <p:spPr>
          <a:xfrm>
            <a:off x="5356556" y="1638120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E0AA57-95F6-C2F7-0FA6-C770CEB7D4B2}"/>
              </a:ext>
            </a:extLst>
          </p:cNvPr>
          <p:cNvSpPr txBox="1"/>
          <p:nvPr/>
        </p:nvSpPr>
        <p:spPr>
          <a:xfrm>
            <a:off x="592640" y="884219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생성기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위치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5628537-4C56-C036-55EF-BA7321430768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855099" y="1191996"/>
            <a:ext cx="575271" cy="56354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847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외, 일이(가) 표시된 사진&#10;&#10;자동 생성된 설명">
            <a:extLst>
              <a:ext uri="{FF2B5EF4-FFF2-40B4-BE49-F238E27FC236}">
                <a16:creationId xmlns:a16="http://schemas.microsoft.com/office/drawing/2014/main" id="{7BF5557A-CFDC-22B2-1B78-9DBB873DA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0" y="528644"/>
            <a:ext cx="7112042" cy="4068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040085-51A1-A125-12B8-EFE15A5899D2}"/>
              </a:ext>
            </a:extLst>
          </p:cNvPr>
          <p:cNvSpPr txBox="1"/>
          <p:nvPr/>
        </p:nvSpPr>
        <p:spPr>
          <a:xfrm>
            <a:off x="-1" y="0"/>
            <a:ext cx="4556761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게임 스테이지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맵 구성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1B9305C-1F8F-3F31-7DF8-716A2DFB06FD}"/>
              </a:ext>
            </a:extLst>
          </p:cNvPr>
          <p:cNvSpPr/>
          <p:nvPr/>
        </p:nvSpPr>
        <p:spPr>
          <a:xfrm>
            <a:off x="6663862" y="1066620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AF1814-5ADA-2913-6B37-7DA45CD502E3}"/>
              </a:ext>
            </a:extLst>
          </p:cNvPr>
          <p:cNvSpPr/>
          <p:nvPr/>
        </p:nvSpPr>
        <p:spPr>
          <a:xfrm>
            <a:off x="2520488" y="1066620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FC5544-0B7F-7952-16D7-61CAB60311E8}"/>
              </a:ext>
            </a:extLst>
          </p:cNvPr>
          <p:cNvSpPr/>
          <p:nvPr/>
        </p:nvSpPr>
        <p:spPr>
          <a:xfrm>
            <a:off x="1446312" y="3194149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E25FE71-44E8-FBD6-8C5C-16FA43572242}"/>
              </a:ext>
            </a:extLst>
          </p:cNvPr>
          <p:cNvSpPr/>
          <p:nvPr/>
        </p:nvSpPr>
        <p:spPr>
          <a:xfrm>
            <a:off x="6311206" y="3194148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78D54D3-F986-857A-1B95-63C1728006D9}"/>
              </a:ext>
            </a:extLst>
          </p:cNvPr>
          <p:cNvSpPr/>
          <p:nvPr/>
        </p:nvSpPr>
        <p:spPr>
          <a:xfrm>
            <a:off x="5039618" y="2328148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C46A3E9-B731-17B3-E896-B9ADF57398FA}"/>
              </a:ext>
            </a:extLst>
          </p:cNvPr>
          <p:cNvSpPr/>
          <p:nvPr/>
        </p:nvSpPr>
        <p:spPr>
          <a:xfrm>
            <a:off x="2755339" y="2328147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9D43C5C-9DD2-7160-977A-C231026D8E38}"/>
              </a:ext>
            </a:extLst>
          </p:cNvPr>
          <p:cNvSpPr/>
          <p:nvPr/>
        </p:nvSpPr>
        <p:spPr>
          <a:xfrm>
            <a:off x="3834744" y="3194147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C9CD3D8-9DF3-BA3A-23BF-C0AEF3DF8203}"/>
              </a:ext>
            </a:extLst>
          </p:cNvPr>
          <p:cNvSpPr/>
          <p:nvPr/>
        </p:nvSpPr>
        <p:spPr>
          <a:xfrm>
            <a:off x="4069595" y="4021751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7C40AE-A76E-77A6-CB43-567F386654B5}"/>
              </a:ext>
            </a:extLst>
          </p:cNvPr>
          <p:cNvSpPr txBox="1"/>
          <p:nvPr/>
        </p:nvSpPr>
        <p:spPr>
          <a:xfrm>
            <a:off x="332560" y="4878042"/>
            <a:ext cx="11718946" cy="134902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수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16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마리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/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색 변경 오브젝트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 색 변경 오브젝트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수동 색 변경 오브젝트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16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제한시간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특징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피라미드형 스테이지로 밑에서 부터 올라가며 적으러 처치해 나가는 구조로 스테이지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최상단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구역에 쌓이게 된 몬스터를 처치하게 되는 구조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207B25F-720E-C81C-1F74-E8AD3651F11D}"/>
              </a:ext>
            </a:extLst>
          </p:cNvPr>
          <p:cNvCxnSpPr>
            <a:cxnSpLocks/>
            <a:stCxn id="7" idx="2"/>
            <a:endCxn id="18" idx="3"/>
          </p:cNvCxnSpPr>
          <p:nvPr/>
        </p:nvCxnSpPr>
        <p:spPr>
          <a:xfrm flipH="1" flipV="1">
            <a:off x="2230754" y="1184045"/>
            <a:ext cx="289734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742101A-989E-C033-C5C7-804264BCE751}"/>
              </a:ext>
            </a:extLst>
          </p:cNvPr>
          <p:cNvSpPr txBox="1"/>
          <p:nvPr/>
        </p:nvSpPr>
        <p:spPr>
          <a:xfrm>
            <a:off x="555295" y="1030156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생성기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위치</a:t>
            </a:r>
          </a:p>
        </p:txBody>
      </p:sp>
    </p:spTree>
    <p:extLst>
      <p:ext uri="{BB962C8B-B14F-4D97-AF65-F5344CB8AC3E}">
        <p14:creationId xmlns:p14="http://schemas.microsoft.com/office/powerpoint/2010/main" val="4213578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실외이(가) 표시된 사진&#10;&#10;자동 생성된 설명">
            <a:extLst>
              <a:ext uri="{FF2B5EF4-FFF2-40B4-BE49-F238E27FC236}">
                <a16:creationId xmlns:a16="http://schemas.microsoft.com/office/drawing/2014/main" id="{99FEFE88-428D-DE93-57CC-9B3FC2224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60" y="516144"/>
            <a:ext cx="7112042" cy="4054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C0ECA1-BF3B-51E8-1845-DC3646F8C272}"/>
              </a:ext>
            </a:extLst>
          </p:cNvPr>
          <p:cNvSpPr txBox="1"/>
          <p:nvPr/>
        </p:nvSpPr>
        <p:spPr>
          <a:xfrm>
            <a:off x="-1" y="0"/>
            <a:ext cx="4556761" cy="461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게임 스테이지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맵 구성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3787E99-1DCC-1F3F-18B6-3C95C964F364}"/>
              </a:ext>
            </a:extLst>
          </p:cNvPr>
          <p:cNvSpPr/>
          <p:nvPr/>
        </p:nvSpPr>
        <p:spPr>
          <a:xfrm>
            <a:off x="6654106" y="2694086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106659E-DC3C-B557-B9A2-C82485193CF5}"/>
              </a:ext>
            </a:extLst>
          </p:cNvPr>
          <p:cNvSpPr/>
          <p:nvPr/>
        </p:nvSpPr>
        <p:spPr>
          <a:xfrm>
            <a:off x="2446437" y="1422499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B14B295-D644-921A-7CA6-D32BB9F0C395}"/>
              </a:ext>
            </a:extLst>
          </p:cNvPr>
          <p:cNvSpPr/>
          <p:nvPr/>
        </p:nvSpPr>
        <p:spPr>
          <a:xfrm>
            <a:off x="1282006" y="2115443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13E893C-B2CC-F961-D4DE-C17B3BCA5EAA}"/>
              </a:ext>
            </a:extLst>
          </p:cNvPr>
          <p:cNvSpPr/>
          <p:nvPr/>
        </p:nvSpPr>
        <p:spPr>
          <a:xfrm>
            <a:off x="1282006" y="3622774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7C6BD63-1080-421E-EA7F-CB00EC232363}"/>
              </a:ext>
            </a:extLst>
          </p:cNvPr>
          <p:cNvSpPr/>
          <p:nvPr/>
        </p:nvSpPr>
        <p:spPr>
          <a:xfrm>
            <a:off x="6654105" y="935384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9FE98-6F1B-9960-EF95-9891FD0AC1E6}"/>
              </a:ext>
            </a:extLst>
          </p:cNvPr>
          <p:cNvSpPr txBox="1"/>
          <p:nvPr/>
        </p:nvSpPr>
        <p:spPr>
          <a:xfrm>
            <a:off x="332560" y="4877990"/>
            <a:ext cx="11718946" cy="1349024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수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32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마리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색 변경 오브젝트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 색 변경 오브젝트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수동 색 변경 오브젝트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제한시간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150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특징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발전형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맵의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양쪽 끝에서 몬스터가 생성이 되며 움직임 영역이 늘어나 유저가 공격을 받지 않고 다니는 영역이 축소된 구조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9C98400-31D0-D3B1-F42D-90B087A217C5}"/>
              </a:ext>
            </a:extLst>
          </p:cNvPr>
          <p:cNvSpPr/>
          <p:nvPr/>
        </p:nvSpPr>
        <p:spPr>
          <a:xfrm>
            <a:off x="6654104" y="3621881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A7C781C-7DC9-2F11-983F-682C6F1AF4A3}"/>
              </a:ext>
            </a:extLst>
          </p:cNvPr>
          <p:cNvSpPr/>
          <p:nvPr/>
        </p:nvSpPr>
        <p:spPr>
          <a:xfrm>
            <a:off x="589062" y="1422498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E097E63-F510-987C-3271-EA25916861F8}"/>
              </a:ext>
            </a:extLst>
          </p:cNvPr>
          <p:cNvSpPr/>
          <p:nvPr/>
        </p:nvSpPr>
        <p:spPr>
          <a:xfrm>
            <a:off x="3375908" y="2811511"/>
            <a:ext cx="234851" cy="2348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77CDAC-B950-F04C-C39E-0E722C32CED2}"/>
              </a:ext>
            </a:extLst>
          </p:cNvPr>
          <p:cNvSpPr txBox="1"/>
          <p:nvPr/>
        </p:nvSpPr>
        <p:spPr>
          <a:xfrm>
            <a:off x="444276" y="730330"/>
            <a:ext cx="1675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몬스터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생성기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위치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A424A5D0-61FA-B29E-D182-761D5037FD8A}"/>
              </a:ext>
            </a:extLst>
          </p:cNvPr>
          <p:cNvCxnSpPr>
            <a:stCxn id="13" idx="6"/>
            <a:endCxn id="19" idx="2"/>
          </p:cNvCxnSpPr>
          <p:nvPr/>
        </p:nvCxnSpPr>
        <p:spPr>
          <a:xfrm flipV="1">
            <a:off x="823913" y="1038107"/>
            <a:ext cx="458093" cy="50181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568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D477694-16C6-FEB4-82CE-D399EDB13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026" y="21034"/>
            <a:ext cx="8985250" cy="1118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>
                <a:ln w="0"/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1100074" y="861774"/>
            <a:ext cx="9994900" cy="57371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536575" lvl="1" indent="-307975" defTabSz="9144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개요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기획의도 및 게임 설명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스토리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marL="536575" lvl="1" indent="-307975" defTabSz="9144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벤치마킹 게임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벤치마킹 게임 설명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marL="536575" lvl="1" indent="-307975" defTabSz="9144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요소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조작법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 방법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오브젝트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인게임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marL="536575" lvl="1" indent="-307975" defTabSz="9144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스테이지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씬 구성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튜토리얼 스테이지 맵 구성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구성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구성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685800" lvl="2" defTabSz="914400"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스테이지</a:t>
            </a: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구성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C52ABF-F8C4-37F1-959B-A1AB178C6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"/>
          <a:stretch/>
        </p:blipFill>
        <p:spPr>
          <a:xfrm flipH="1">
            <a:off x="8784770" y="4513388"/>
            <a:ext cx="1784169" cy="1859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95EF34-C640-60A0-5BE5-261805C0A46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26" y="5000225"/>
            <a:ext cx="1434710" cy="13527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2A2965-90E3-A2B0-76EB-96CA8150D79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3905">
            <a:off x="7162305" y="3567651"/>
            <a:ext cx="1434710" cy="13527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10B7D5-7C09-E1C7-3667-F4C599E3E2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491" y="5347253"/>
            <a:ext cx="1434710" cy="1352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C5B361-3C07-B902-C889-FDFC009EF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072" y="5245482"/>
            <a:ext cx="1434710" cy="135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5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-1" y="0"/>
            <a:ext cx="3621881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게임 개요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기획의도 및 게임 설명</a:t>
            </a:r>
            <a:endParaRPr lang="en-US" altLang="ko-KR" sz="1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rtl="0">
              <a:lnSpc>
                <a:spcPct val="150000"/>
              </a:lnSpc>
            </a:pP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둥근모꼴" panose="020B0500000000000000" pitchFamily="50" charset="-127"/>
            </a:endParaRP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2EB0DC8A-ED96-14AD-8F9A-11CE53D73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2" y="758810"/>
            <a:ext cx="4517991" cy="25394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18F6C7-33A9-8EB5-B604-422443690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1" y="3595440"/>
            <a:ext cx="4517991" cy="2539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905D5C-1F38-57F1-6CB4-71B74E831CA9}"/>
              </a:ext>
            </a:extLst>
          </p:cNvPr>
          <p:cNvSpPr txBox="1"/>
          <p:nvPr/>
        </p:nvSpPr>
        <p:spPr>
          <a:xfrm>
            <a:off x="471521" y="3298231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타이틀 화면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758C3-1B8D-13EA-E522-76D6525BDB44}"/>
              </a:ext>
            </a:extLst>
          </p:cNvPr>
          <p:cNvSpPr txBox="1"/>
          <p:nvPr/>
        </p:nvSpPr>
        <p:spPr>
          <a:xfrm>
            <a:off x="471521" y="6134861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 화면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D1961156-1A32-0AF8-6BD0-FE58A386F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832316"/>
              </p:ext>
            </p:extLst>
          </p:nvPr>
        </p:nvGraphicFramePr>
        <p:xfrm>
          <a:off x="5328446" y="2004654"/>
          <a:ext cx="6521449" cy="3181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498">
                  <a:extLst>
                    <a:ext uri="{9D8B030D-6E8A-4147-A177-3AD203B41FA5}">
                      <a16:colId xmlns:a16="http://schemas.microsoft.com/office/drawing/2014/main" val="4021052275"/>
                    </a:ext>
                  </a:extLst>
                </a:gridCol>
                <a:gridCol w="5398951">
                  <a:extLst>
                    <a:ext uri="{9D8B030D-6E8A-4147-A177-3AD203B41FA5}">
                      <a16:colId xmlns:a16="http://schemas.microsoft.com/office/drawing/2014/main" val="1677608971"/>
                    </a:ext>
                  </a:extLst>
                </a:gridCol>
              </a:tblGrid>
              <a:tr h="62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Color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Ditective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색깔들을 잡는 형사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316084"/>
                  </a:ext>
                </a:extLst>
              </a:tr>
              <a:tr h="62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장르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2D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플랫포머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슈팅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954467"/>
                  </a:ext>
                </a:extLst>
              </a:tr>
              <a:tr h="62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게임 목적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KoPubWorld돋움체 Medium" panose="00000600000000000000" pitchFamily="2" charset="-127"/>
                        </a:rPr>
                        <a:t>맵에</a:t>
                      </a:r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KoPubWorld돋움체 Medium" panose="00000600000000000000" pitchFamily="2" charset="-127"/>
                        </a:rPr>
                        <a:t> 존재하는 모든 적들을 처치하여 배경의 색을 되돌린다</a:t>
                      </a:r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  <a:cs typeface="KoPubWorld돋움체 Medium" panose="00000600000000000000" pitchFamily="2" charset="-127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92162"/>
                  </a:ext>
                </a:extLst>
              </a:tr>
              <a:tr h="6258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재미요소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플레이어의 색 변화를 주기 위한 오브젝트의 맵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298670"/>
                  </a:ext>
                </a:extLst>
              </a:tr>
              <a:tr h="6781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유사 게임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‘Pepo’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7448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9DF71BA-6D48-41FE-1DAB-40855EABB2C3}"/>
              </a:ext>
            </a:extLst>
          </p:cNvPr>
          <p:cNvSpPr txBox="1"/>
          <p:nvPr/>
        </p:nvSpPr>
        <p:spPr>
          <a:xfrm>
            <a:off x="5398233" y="1507236"/>
            <a:ext cx="6381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 의도 </a:t>
            </a:r>
            <a:r>
              <a:rPr lang="en-US" altLang="ko-KR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색 변화를 통해 재미를 줄 수 있는 게임을 만들자 </a:t>
            </a:r>
          </a:p>
        </p:txBody>
      </p:sp>
    </p:spTree>
    <p:extLst>
      <p:ext uri="{BB962C8B-B14F-4D97-AF65-F5344CB8AC3E}">
        <p14:creationId xmlns:p14="http://schemas.microsoft.com/office/powerpoint/2010/main" val="339057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-1" y="0"/>
            <a:ext cx="2543175" cy="877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게임 개요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스토리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8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rtl="0">
              <a:lnSpc>
                <a:spcPct val="150000"/>
              </a:lnSpc>
            </a:pP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둥근모꼴" panose="020B05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30A8C2-5A1C-863E-AC29-A73379560C32}"/>
              </a:ext>
            </a:extLst>
          </p:cNvPr>
          <p:cNvGrpSpPr/>
          <p:nvPr/>
        </p:nvGrpSpPr>
        <p:grpSpPr>
          <a:xfrm>
            <a:off x="1876883" y="2511508"/>
            <a:ext cx="2475364" cy="2304072"/>
            <a:chOff x="3196949" y="3952370"/>
            <a:chExt cx="2018388" cy="187871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A420913-E125-D8DE-5E5E-40AFD2145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4139" y="4443005"/>
              <a:ext cx="1110434" cy="104697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63B435B-1B43-6122-00D7-8C7BC0D2D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3313520" y="3952370"/>
              <a:ext cx="1110434" cy="1046979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CD7E4D9-CD65-B690-535D-E39D79B83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949" y="4784109"/>
              <a:ext cx="1110434" cy="104697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15FB8A7-E99F-C0FD-F52F-22CF7E283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4903" y="4631315"/>
              <a:ext cx="1110434" cy="1046979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339AB82-A02A-424C-2A9F-0A129A5CAA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02" b="98291" l="9091" r="88430">
                        <a14:foregroundMark x1="28926" y1="75214" x2="28926" y2="75214"/>
                        <a14:foregroundMark x1="44628" y1="76923" x2="44628" y2="76923"/>
                        <a14:foregroundMark x1="47107" y1="88034" x2="47107" y2="88034"/>
                        <a14:foregroundMark x1="44628" y1="94017" x2="44628" y2="94017"/>
                        <a14:foregroundMark x1="42975" y1="98291" x2="42975" y2="98291"/>
                      </a14:backgroundRemoval>
                    </a14:imgEffect>
                  </a14:imgLayer>
                </a14:imgProps>
              </a:ext>
            </a:extLst>
          </a:blip>
          <a:srcRect b="25"/>
          <a:stretch/>
        </p:blipFill>
        <p:spPr>
          <a:xfrm>
            <a:off x="567501" y="2786733"/>
            <a:ext cx="1693555" cy="17646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3980ED-A40B-25CE-6E7B-F66361D7CDA4}"/>
              </a:ext>
            </a:extLst>
          </p:cNvPr>
          <p:cNvSpPr txBox="1"/>
          <p:nvPr/>
        </p:nvSpPr>
        <p:spPr>
          <a:xfrm>
            <a:off x="4868275" y="818061"/>
            <a:ext cx="6574236" cy="522187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세계관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그림나라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 indent="-100013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→그림 속에서 물감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붓과 같은 채색도구들이 사는 나라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1" indent="-100013">
              <a:lnSpc>
                <a:spcPct val="150000"/>
              </a:lnSpc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rPr>
              <a:t>→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년에 한번씩 그림을 그려 영토를 늘려가며 살아가는 나라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그림나라 백성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그림의 마무리 채색 작업으로 그림에 새 삶을 부여하는 존재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그림 형사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일을 포기하고 탈주한 물감들을 잡아오는 형사와 같은 존재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스토리 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영토를 얻기 위해 그린 그림이 완성되어가던 어느 날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그림나라의 물감들이 대규모로 탈주하는 사건이 발생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물감들이 없으면 그림의 완성이 불가능해 새로운 영토 확보가 불가능해짐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이를 막기 위해 그림 형사가 물감들을 잡으러 떠난다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317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0" y="-6606"/>
            <a:ext cx="3864769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벤치마킹 게임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벤치마킹 게임 설명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pPr rtl="0">
              <a:lnSpc>
                <a:spcPct val="150000"/>
              </a:lnSpc>
            </a:pPr>
            <a:endParaRPr lang="en-US" altLang="ko-KR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둥근모꼴" panose="020B0500000000000000" pitchFamily="50" charset="-127"/>
            </a:endParaRPr>
          </a:p>
        </p:txBody>
      </p:sp>
      <p:pic>
        <p:nvPicPr>
          <p:cNvPr id="1026" name="Picture 2" descr="Steam의 Pepo">
            <a:extLst>
              <a:ext uri="{FF2B5EF4-FFF2-40B4-BE49-F238E27FC236}">
                <a16:creationId xmlns:a16="http://schemas.microsoft.com/office/drawing/2014/main" id="{FB25A93C-9527-5C41-6CD3-22D66780F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04" y="940857"/>
            <a:ext cx="4045788" cy="227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F637DC-66EA-9591-EEEA-34155334F8D9}"/>
              </a:ext>
            </a:extLst>
          </p:cNvPr>
          <p:cNvSpPr txBox="1"/>
          <p:nvPr/>
        </p:nvSpPr>
        <p:spPr>
          <a:xfrm>
            <a:off x="405204" y="3214208"/>
            <a:ext cx="1111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&lt;Pepo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51136B-5854-A402-56BA-8ABC6012C008}"/>
              </a:ext>
            </a:extLst>
          </p:cNvPr>
          <p:cNvSpPr txBox="1"/>
          <p:nvPr/>
        </p:nvSpPr>
        <p:spPr>
          <a:xfrm>
            <a:off x="376134" y="3700768"/>
            <a:ext cx="11410664" cy="277454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벤치마킹 게임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Pepo (2D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플랫포머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 액션 슈팅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)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설명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RGB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 삼색의 공격으로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같은 색의 오브젝트만 파괴가능한 시스템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을 이용한 보스 중심의 게임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차별화 한 내용 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1. ‘Pepo’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는 삼색의 공격을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키다운으로 조건 없이 변화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시킬 수 있지만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  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이 게임에선 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외부 오브젝트와의 상호작용을 통해 색 공격의 변화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를 줄 수 있게 만듦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게임 목표가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PEPO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는 보스 처치라면 이 게임은 정해진 수의 적을 처치하기만 하면 됨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.</a:t>
            </a:r>
          </a:p>
        </p:txBody>
      </p:sp>
      <p:pic>
        <p:nvPicPr>
          <p:cNvPr id="1030" name="Picture 6" descr="Steam의 Pepo">
            <a:extLst>
              <a:ext uri="{FF2B5EF4-FFF2-40B4-BE49-F238E27FC236}">
                <a16:creationId xmlns:a16="http://schemas.microsoft.com/office/drawing/2014/main" id="{F00F272B-9F98-F252-BC3D-AE762964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010" y="940857"/>
            <a:ext cx="4045788" cy="227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E035FB-140D-8E0A-3921-A8E7C10F7D58}"/>
              </a:ext>
            </a:extLst>
          </p:cNvPr>
          <p:cNvSpPr txBox="1"/>
          <p:nvPr/>
        </p:nvSpPr>
        <p:spPr>
          <a:xfrm>
            <a:off x="7741010" y="3214208"/>
            <a:ext cx="1265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&lt;Pepo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타이틀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Picture 2" descr="컬러 물감을 발사하는 페포와 돌연변이 보스와의 한판 대결! 페포(PEPO) 데모 공개! on STOVE">
            <a:extLst>
              <a:ext uri="{FF2B5EF4-FFF2-40B4-BE49-F238E27FC236}">
                <a16:creationId xmlns:a16="http://schemas.microsoft.com/office/drawing/2014/main" id="{37B14511-13BD-B15B-B7CF-AEFF2E720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405" y="940857"/>
            <a:ext cx="2645192" cy="227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D2F0F2-6E72-AA2F-1CEC-2FFD365BEE40}"/>
              </a:ext>
            </a:extLst>
          </p:cNvPr>
          <p:cNvSpPr txBox="1"/>
          <p:nvPr/>
        </p:nvSpPr>
        <p:spPr>
          <a:xfrm>
            <a:off x="4773405" y="3209223"/>
            <a:ext cx="1111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&lt;Pepo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&gt;</a:t>
            </a:r>
            <a:endParaRPr lang="ko-KR" altLang="en-US" sz="12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5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0859F-ACC3-2DF4-EF77-20F845442F66}"/>
              </a:ext>
            </a:extLst>
          </p:cNvPr>
          <p:cNvSpPr txBox="1"/>
          <p:nvPr/>
        </p:nvSpPr>
        <p:spPr>
          <a:xfrm>
            <a:off x="-1" y="0"/>
            <a:ext cx="2786063" cy="909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게임 요소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조작법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rtl="0">
              <a:lnSpc>
                <a:spcPct val="150000"/>
              </a:lnSpc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녹화_2022_06_08_04_59_50_777">
            <a:hlinkClick r:id="" action="ppaction://media"/>
            <a:extLst>
              <a:ext uri="{FF2B5EF4-FFF2-40B4-BE49-F238E27FC236}">
                <a16:creationId xmlns:a16="http://schemas.microsoft.com/office/drawing/2014/main" id="{CFAFD468-15CD-8137-CEE2-F43EFF2B18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00" end="2774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52417" y="4466803"/>
            <a:ext cx="2282820" cy="1578370"/>
          </a:xfrm>
          <a:prstGeom prst="rect">
            <a:avLst/>
          </a:prstGeom>
        </p:spPr>
      </p:pic>
      <p:pic>
        <p:nvPicPr>
          <p:cNvPr id="8" name="녹화_2022_06_08_05_05_22_721">
            <a:hlinkClick r:id="" action="ppaction://media"/>
            <a:extLst>
              <a:ext uri="{FF2B5EF4-FFF2-40B4-BE49-F238E27FC236}">
                <a16:creationId xmlns:a16="http://schemas.microsoft.com/office/drawing/2014/main" id="{BCC1E72C-6C99-C067-DC38-AC6B7677FB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106" end="261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44869" y="4466803"/>
            <a:ext cx="2282820" cy="1578370"/>
          </a:xfrm>
          <a:prstGeom prst="rect">
            <a:avLst/>
          </a:prstGeom>
        </p:spPr>
      </p:pic>
      <p:pic>
        <p:nvPicPr>
          <p:cNvPr id="9" name="녹화_2022_06_08_05_09_48_514">
            <a:hlinkClick r:id="" action="ppaction://media"/>
            <a:extLst>
              <a:ext uri="{FF2B5EF4-FFF2-40B4-BE49-F238E27FC236}">
                <a16:creationId xmlns:a16="http://schemas.microsoft.com/office/drawing/2014/main" id="{1DDAFE0B-724B-A8D1-97B9-87F5DF9ECDC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4">
                  <p14:trim st="1297" end="213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37321" y="4466803"/>
            <a:ext cx="2282820" cy="1578370"/>
          </a:xfrm>
          <a:prstGeom prst="rect">
            <a:avLst/>
          </a:prstGeom>
        </p:spPr>
      </p:pic>
      <p:pic>
        <p:nvPicPr>
          <p:cNvPr id="10" name="녹화_2022_06_08_05_13_57_548">
            <a:hlinkClick r:id="" action="ppaction://media"/>
            <a:extLst>
              <a:ext uri="{FF2B5EF4-FFF2-40B4-BE49-F238E27FC236}">
                <a16:creationId xmlns:a16="http://schemas.microsoft.com/office/drawing/2014/main" id="{C46EC1BD-6697-914B-6158-E64548995E5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5">
                  <p14:trim st="1390" end="1936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756763" y="4466803"/>
            <a:ext cx="2282820" cy="1578370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86AD27FB-02ED-8AB1-BE46-246754A34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72195"/>
              </p:ext>
            </p:extLst>
          </p:nvPr>
        </p:nvGraphicFramePr>
        <p:xfrm>
          <a:off x="6266605" y="987643"/>
          <a:ext cx="5772978" cy="3124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83">
                  <a:extLst>
                    <a:ext uri="{9D8B030D-6E8A-4147-A177-3AD203B41FA5}">
                      <a16:colId xmlns:a16="http://schemas.microsoft.com/office/drawing/2014/main" val="788541572"/>
                    </a:ext>
                  </a:extLst>
                </a:gridCol>
                <a:gridCol w="1835943">
                  <a:extLst>
                    <a:ext uri="{9D8B030D-6E8A-4147-A177-3AD203B41FA5}">
                      <a16:colId xmlns:a16="http://schemas.microsoft.com/office/drawing/2014/main" val="2785149354"/>
                    </a:ext>
                  </a:extLst>
                </a:gridCol>
                <a:gridCol w="3445652">
                  <a:extLst>
                    <a:ext uri="{9D8B030D-6E8A-4147-A177-3AD203B41FA5}">
                      <a16:colId xmlns:a16="http://schemas.microsoft.com/office/drawing/2014/main" val="598714413"/>
                    </a:ext>
                  </a:extLst>
                </a:gridCol>
              </a:tblGrid>
              <a:tr h="364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711685"/>
                  </a:ext>
                </a:extLst>
              </a:tr>
              <a:tr h="55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스테이지 메뉴 이동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일시정지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68020"/>
                  </a:ext>
                </a:extLst>
              </a:tr>
              <a:tr h="1083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색깔 흡수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초기화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기본공격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방향키 입력 방향에 맞춰 공격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색깔 흡수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오브젝트에 접촉 시 플레이어 색 변경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   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            흡수 후 공격 색이 흡수한 색으로 변경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초기화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색깔을 흡수한 경우 원래 색으로 초기화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53734"/>
                  </a:ext>
                </a:extLst>
              </a:tr>
              <a:tr h="55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점프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단 점프 가능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벽에 붙어 있으면 계속 점프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91531"/>
                  </a:ext>
                </a:extLst>
              </a:tr>
              <a:tr h="55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캐릭터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키 입력 된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방향으로 캐릭터 이동 및 공격방향 지정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686369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61AC56C6-5207-F2E0-56BE-5DB6491EE89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844" b="3819"/>
          <a:stretch/>
        </p:blipFill>
        <p:spPr>
          <a:xfrm>
            <a:off x="146109" y="1288251"/>
            <a:ext cx="6047522" cy="208657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8BC678-6D70-F1C8-CF17-505CD586171E}"/>
              </a:ext>
            </a:extLst>
          </p:cNvPr>
          <p:cNvSpPr/>
          <p:nvPr/>
        </p:nvSpPr>
        <p:spPr>
          <a:xfrm>
            <a:off x="219082" y="1299357"/>
            <a:ext cx="487973" cy="38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E02856-3CDF-4E18-4B60-02C9DE6BE8D6}"/>
              </a:ext>
            </a:extLst>
          </p:cNvPr>
          <p:cNvSpPr/>
          <p:nvPr/>
        </p:nvSpPr>
        <p:spPr>
          <a:xfrm>
            <a:off x="750845" y="1978048"/>
            <a:ext cx="1044762" cy="38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EC64A2A-CB39-4159-EB43-3BB83514C0EF}"/>
              </a:ext>
            </a:extLst>
          </p:cNvPr>
          <p:cNvSpPr/>
          <p:nvPr/>
        </p:nvSpPr>
        <p:spPr>
          <a:xfrm>
            <a:off x="1345168" y="3017523"/>
            <a:ext cx="2439863" cy="38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45B5CD-09EA-AC1B-BA7E-09E320892FCF}"/>
              </a:ext>
            </a:extLst>
          </p:cNvPr>
          <p:cNvSpPr/>
          <p:nvPr/>
        </p:nvSpPr>
        <p:spPr>
          <a:xfrm>
            <a:off x="4817284" y="2669056"/>
            <a:ext cx="1094810" cy="3892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937FE79-C092-DCB8-672F-5CAF5806E195}"/>
              </a:ext>
            </a:extLst>
          </p:cNvPr>
          <p:cNvSpPr/>
          <p:nvPr/>
        </p:nvSpPr>
        <p:spPr>
          <a:xfrm>
            <a:off x="101656" y="1179820"/>
            <a:ext cx="234851" cy="2348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84095A9-2FF5-93C7-7D11-AAC3F035F2F9}"/>
              </a:ext>
            </a:extLst>
          </p:cNvPr>
          <p:cNvSpPr/>
          <p:nvPr/>
        </p:nvSpPr>
        <p:spPr>
          <a:xfrm>
            <a:off x="633419" y="1860622"/>
            <a:ext cx="234851" cy="2348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05F23E1-338E-B40A-B348-7548F82D58E3}"/>
              </a:ext>
            </a:extLst>
          </p:cNvPr>
          <p:cNvSpPr/>
          <p:nvPr/>
        </p:nvSpPr>
        <p:spPr>
          <a:xfrm>
            <a:off x="1232562" y="2900097"/>
            <a:ext cx="234851" cy="2348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0C42F7E-9C59-74C2-4838-CD51C0651D8F}"/>
              </a:ext>
            </a:extLst>
          </p:cNvPr>
          <p:cNvSpPr/>
          <p:nvPr/>
        </p:nvSpPr>
        <p:spPr>
          <a:xfrm>
            <a:off x="4699858" y="2551630"/>
            <a:ext cx="234851" cy="2348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1" name="녹화_2022_06_08_05_44_00_426">
            <a:hlinkClick r:id="" action="ppaction://media"/>
            <a:extLst>
              <a:ext uri="{FF2B5EF4-FFF2-40B4-BE49-F238E27FC236}">
                <a16:creationId xmlns:a16="http://schemas.microsoft.com/office/drawing/2014/main" id="{FBB64F6C-273B-70B0-0A12-D5ED23FA358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6">
                  <p14:trim st="4299" end="5309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47042" y="4466803"/>
            <a:ext cx="2282820" cy="157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50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44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2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472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6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93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48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737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5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48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텍스트, 하늘, 실외이(가) 표시된 사진&#10;&#10;자동 생성된 설명">
            <a:extLst>
              <a:ext uri="{FF2B5EF4-FFF2-40B4-BE49-F238E27FC236}">
                <a16:creationId xmlns:a16="http://schemas.microsoft.com/office/drawing/2014/main" id="{F73AD096-F4C4-9C10-F52D-37A48CA96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" y="577463"/>
            <a:ext cx="3958190" cy="225360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DDAF44-CA86-A460-6611-449858373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18" y="577469"/>
            <a:ext cx="3961778" cy="22535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4F50684-3A78-B503-C6D6-D99845A90F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902" y="577466"/>
            <a:ext cx="3961776" cy="2253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618DF8-2CBD-64D7-DFBB-014C45E3AC67}"/>
              </a:ext>
            </a:extLst>
          </p:cNvPr>
          <p:cNvSpPr txBox="1"/>
          <p:nvPr/>
        </p:nvSpPr>
        <p:spPr>
          <a:xfrm>
            <a:off x="-1" y="0"/>
            <a:ext cx="3000376" cy="909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게임 요소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 방법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rtl="0">
              <a:lnSpc>
                <a:spcPct val="150000"/>
              </a:lnSpc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956BA-3BA1-5F74-8F77-7C169D8059DF}"/>
              </a:ext>
            </a:extLst>
          </p:cNvPr>
          <p:cNvSpPr txBox="1"/>
          <p:nvPr/>
        </p:nvSpPr>
        <p:spPr>
          <a:xfrm>
            <a:off x="94322" y="2923653"/>
            <a:ext cx="12003356" cy="3611181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게임 핵심 기능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      →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같은 색의 적만 공격이 가능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플레이어의 색이 처치할 적과 같은 색이 되도록 함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. 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게임클리어</a:t>
            </a: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 조건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      →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제한시간 내에 체력이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이 되기 전에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맵에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 존재하는 모든 몬스터 처치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게임오버 조건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      →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제한시간 내에 모든 적 처치 불가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or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 플레이어의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HP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이 되는 경우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게임의 특수 시스템</a:t>
            </a:r>
            <a:endParaRPr lang="en-US" altLang="ko-KR" sz="14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     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→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색 변경 오브젝트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 marL="715963" lvl="1" indent="-904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	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플레이어와의 상호작용을 통해 해당 오브젝트의 색으로 플레이어의 색을 변경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 marL="715963" lvl="1" indent="-904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	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단순 접촉 시 변경되는 자동 오브젝트와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색깔 흡수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’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키를 이용해 변경하는 수동 오브젝트 존재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  <a:p>
            <a:pPr marL="715963" lvl="1" indent="-9048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	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KoPubWorld돋움체 Medium" panose="00000600000000000000" pitchFamily="2" charset="-127"/>
              </a:rPr>
              <a:t>해당 오브젝트들을 스테이지에 어떻게 배치하는가에 따라 게임의 레벨 디자인과 재미요소로 작용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7039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12">
            <a:extLst>
              <a:ext uri="{FF2B5EF4-FFF2-40B4-BE49-F238E27FC236}">
                <a16:creationId xmlns:a16="http://schemas.microsoft.com/office/drawing/2014/main" id="{3ADD6B6E-4D6B-052B-E20F-44E01E5A4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281971"/>
              </p:ext>
            </p:extLst>
          </p:nvPr>
        </p:nvGraphicFramePr>
        <p:xfrm>
          <a:off x="318026" y="909993"/>
          <a:ext cx="11555947" cy="5685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669">
                  <a:extLst>
                    <a:ext uri="{9D8B030D-6E8A-4147-A177-3AD203B41FA5}">
                      <a16:colId xmlns:a16="http://schemas.microsoft.com/office/drawing/2014/main" val="788541572"/>
                    </a:ext>
                  </a:extLst>
                </a:gridCol>
                <a:gridCol w="2034011">
                  <a:extLst>
                    <a:ext uri="{9D8B030D-6E8A-4147-A177-3AD203B41FA5}">
                      <a16:colId xmlns:a16="http://schemas.microsoft.com/office/drawing/2014/main" val="2785149354"/>
                    </a:ext>
                  </a:extLst>
                </a:gridCol>
                <a:gridCol w="6897267">
                  <a:extLst>
                    <a:ext uri="{9D8B030D-6E8A-4147-A177-3AD203B41FA5}">
                      <a16:colId xmlns:a16="http://schemas.microsoft.com/office/drawing/2014/main" val="598714413"/>
                    </a:ext>
                  </a:extLst>
                </a:gridCol>
              </a:tblGrid>
              <a:tr h="407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오브젝트 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711685"/>
                  </a:ext>
                </a:extLst>
              </a:tr>
              <a:tr h="72151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플레이어 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유저가 컨트롤 가능한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플레이어블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오브젝트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설정값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–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체력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68020"/>
                  </a:ext>
                </a:extLst>
              </a:tr>
              <a:tr h="1202808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색 변경 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유리병 이미지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  →자동 색 변경 오브젝트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  →스테이지 시작 시 자동으로 배치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플레이어와 접촉 시 플레이어의 색 변경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코인 이미지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  →수동 색 변경 오브젝트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  →몬스터 오브젝트 처치 시 랜덤 색 코인을 드랍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드랍률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100%) / ‘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색깔 흡수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버튼이 아니면 흡수 불가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  →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색깔 흡수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’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 사용 시 코인 오브젝트 삭제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53734"/>
                  </a:ext>
                </a:extLst>
              </a:tr>
              <a:tr h="112776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몬스터 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4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종류의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슬라임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  →회색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파란색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빨간색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,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초록색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슬라임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존재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   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→일정 범위 내에 플레이어 접근 시 플레이어 공격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설정값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–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체력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1 /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데미지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 1 /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쿨타임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초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매 스테이지마다 배치되어 있지 않고 지정해둔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스폰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포지션 중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랜덤한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한 곳에서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랜덤한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색깔로 생성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91531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공격 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플레이어 공격 시 발사되는 오브젝트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색 변경 오브젝트로 플레이어의 색이 변경될 시 같은 색으로 변경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29389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타일이동 플랫폼 오브젝트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스테이지에 배치 된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타일맵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기존의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타일맵은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위에서 아래로 통과가 불가능하지만 이 오브젝트는 이동이 가능 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 기능을 통해 스테이지 내 플레이어 컨트롤의 난이도를 낮춤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9686369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6CB57866-60FE-F6A1-9912-E2621A0FB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80" y="1309953"/>
            <a:ext cx="2563864" cy="64096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E4C9C584-DF7F-AFA6-C68F-80ABBFA4B723}"/>
              </a:ext>
            </a:extLst>
          </p:cNvPr>
          <p:cNvGrpSpPr/>
          <p:nvPr/>
        </p:nvGrpSpPr>
        <p:grpSpPr>
          <a:xfrm>
            <a:off x="1333415" y="5232048"/>
            <a:ext cx="584404" cy="584404"/>
            <a:chOff x="1196299" y="5056029"/>
            <a:chExt cx="584404" cy="58440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B9AFF71-D22E-DB7B-2C47-C0C96A95992D}"/>
                </a:ext>
              </a:extLst>
            </p:cNvPr>
            <p:cNvSpPr/>
            <p:nvPr/>
          </p:nvSpPr>
          <p:spPr>
            <a:xfrm>
              <a:off x="1278951" y="5138681"/>
              <a:ext cx="419100" cy="4191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6EC5306A-0217-C7E1-5DFF-9301799EF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299" y="5056029"/>
              <a:ext cx="584404" cy="58440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30A0EF8-CAEB-543B-8B67-2868D2DC3371}"/>
              </a:ext>
            </a:extLst>
          </p:cNvPr>
          <p:cNvSpPr txBox="1"/>
          <p:nvPr/>
        </p:nvSpPr>
        <p:spPr>
          <a:xfrm>
            <a:off x="-1" y="0"/>
            <a:ext cx="2786063" cy="909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게임 요소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오브젝트</a:t>
            </a:r>
            <a:endParaRPr lang="en-US" altLang="ko-KR" sz="1600" b="1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 rtl="0">
              <a:lnSpc>
                <a:spcPct val="150000"/>
              </a:lnSpc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3F90DCF-2CE2-4AB6-62D9-A73CD35D448D}"/>
              </a:ext>
            </a:extLst>
          </p:cNvPr>
          <p:cNvGrpSpPr/>
          <p:nvPr/>
        </p:nvGrpSpPr>
        <p:grpSpPr>
          <a:xfrm>
            <a:off x="723402" y="2400867"/>
            <a:ext cx="1764046" cy="1115107"/>
            <a:chOff x="266062" y="1947780"/>
            <a:chExt cx="2552311" cy="1613393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C5FE953F-B90D-D324-51BD-17BE9E6DE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91" y="1947780"/>
              <a:ext cx="2259946" cy="786068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E805132-6B99-8D36-8170-F3E35072C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04"/>
            <a:stretch/>
          </p:blipFill>
          <p:spPr>
            <a:xfrm>
              <a:off x="1106315" y="2646329"/>
              <a:ext cx="930237" cy="91484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39EF427-6790-0647-93B2-ABB3A16AC0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04"/>
            <a:stretch/>
          </p:blipFill>
          <p:spPr>
            <a:xfrm>
              <a:off x="1888136" y="2646329"/>
              <a:ext cx="930237" cy="914844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65E96DC-7E1A-42DA-AFFE-B5E5AEBAE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04"/>
            <a:stretch/>
          </p:blipFill>
          <p:spPr>
            <a:xfrm>
              <a:off x="266062" y="2646329"/>
              <a:ext cx="930237" cy="914844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4C45FC-66C9-EB1A-2481-26DA2DD9DADD}"/>
              </a:ext>
            </a:extLst>
          </p:cNvPr>
          <p:cNvGrpSpPr/>
          <p:nvPr/>
        </p:nvGrpSpPr>
        <p:grpSpPr>
          <a:xfrm>
            <a:off x="343685" y="6047935"/>
            <a:ext cx="2563864" cy="315859"/>
            <a:chOff x="2007336" y="5832076"/>
            <a:chExt cx="2563864" cy="31585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7CCB2AC-91E6-2104-362D-A558B65B4D09}"/>
                </a:ext>
              </a:extLst>
            </p:cNvPr>
            <p:cNvSpPr/>
            <p:nvPr/>
          </p:nvSpPr>
          <p:spPr>
            <a:xfrm>
              <a:off x="2007336" y="5832076"/>
              <a:ext cx="2563864" cy="31585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8BD5E4C-607A-02A3-E253-F9F2DEB34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4597" y="5882377"/>
              <a:ext cx="542925" cy="1905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AA2686-4D1B-CD43-4852-BE993A634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794" y="5882377"/>
              <a:ext cx="542925" cy="1905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DB4AB6-5BEA-BDE0-6016-08037BE92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400" y="5882377"/>
              <a:ext cx="542925" cy="1905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CC163F9-6B3F-0777-929C-12EF3CB12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449" y="5884199"/>
              <a:ext cx="542925" cy="1905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99CF5EC-8A13-CDEF-4411-96FF78D871D1}"/>
              </a:ext>
            </a:extLst>
          </p:cNvPr>
          <p:cNvGrpSpPr/>
          <p:nvPr/>
        </p:nvGrpSpPr>
        <p:grpSpPr>
          <a:xfrm>
            <a:off x="956619" y="3812665"/>
            <a:ext cx="1337996" cy="1325912"/>
            <a:chOff x="5956707" y="4038094"/>
            <a:chExt cx="1901817" cy="188464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5CABA32-3B91-1033-2764-8E446769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326" y="4528729"/>
              <a:ext cx="1110434" cy="1046979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CFFFFC3-0EB4-81D1-8393-225BB39B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00000">
              <a:off x="5956707" y="4038094"/>
              <a:ext cx="1110434" cy="104697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D30D4DE-9818-387B-10ED-BE2D0881B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2491" y="4875757"/>
              <a:ext cx="1110434" cy="1046979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7CBCEFA-E02A-E372-D663-E20A07BB0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8090" y="4717039"/>
              <a:ext cx="1110434" cy="1046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850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22393F-732F-A20B-9186-E753FB614EFE}"/>
              </a:ext>
            </a:extLst>
          </p:cNvPr>
          <p:cNvSpPr txBox="1"/>
          <p:nvPr/>
        </p:nvSpPr>
        <p:spPr>
          <a:xfrm>
            <a:off x="-1" y="0"/>
            <a:ext cx="2786063" cy="909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둥근모꼴" panose="020B0500000000000000" pitchFamily="50" charset="-127"/>
              </a:rPr>
              <a:t>게임 요소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– </a:t>
            </a:r>
            <a:r>
              <a:rPr lang="ko-KR" altLang="en-US" sz="1600" b="1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인게임</a:t>
            </a:r>
            <a:r>
              <a:rPr lang="ko-KR" altLang="en-US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600" b="1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</a:p>
          <a:p>
            <a:pPr algn="ctr" rtl="0">
              <a:lnSpc>
                <a:spcPct val="150000"/>
              </a:lnSpc>
            </a:pPr>
            <a:endParaRPr lang="en-US" altLang="ko-KR" sz="2000" b="1" dirty="0">
              <a:latin typeface="맑은 고딕" panose="020B0503020000020004" pitchFamily="50" charset="-127"/>
              <a:ea typeface="맑은 고딕" panose="020B0503020000020004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1FCE8E-F1FB-0F9A-A54F-6E7D1D71A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52" y="615605"/>
            <a:ext cx="5153896" cy="2896843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703CD95E-0D94-9807-D587-0BCB1614C482}"/>
              </a:ext>
            </a:extLst>
          </p:cNvPr>
          <p:cNvSpPr/>
          <p:nvPr/>
        </p:nvSpPr>
        <p:spPr>
          <a:xfrm>
            <a:off x="4782944" y="615605"/>
            <a:ext cx="596820" cy="254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A7845DA-A9F0-4E2B-536E-A01FD3AE4EBF}"/>
              </a:ext>
            </a:extLst>
          </p:cNvPr>
          <p:cNvSpPr/>
          <p:nvPr/>
        </p:nvSpPr>
        <p:spPr>
          <a:xfrm>
            <a:off x="2704911" y="610020"/>
            <a:ext cx="425579" cy="254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4A657C3-7FB4-1278-B9A8-63B80345B00E}"/>
              </a:ext>
            </a:extLst>
          </p:cNvPr>
          <p:cNvSpPr/>
          <p:nvPr/>
        </p:nvSpPr>
        <p:spPr>
          <a:xfrm>
            <a:off x="340751" y="599278"/>
            <a:ext cx="1373193" cy="175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C534133-45F8-8BB3-C3B1-FEB232BCE3B9}"/>
              </a:ext>
            </a:extLst>
          </p:cNvPr>
          <p:cNvSpPr/>
          <p:nvPr/>
        </p:nvSpPr>
        <p:spPr>
          <a:xfrm>
            <a:off x="105899" y="473689"/>
            <a:ext cx="234851" cy="2348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7BCA71D-3F43-89EF-B3BB-3DAD2E8B44CA}"/>
              </a:ext>
            </a:extLst>
          </p:cNvPr>
          <p:cNvSpPr/>
          <p:nvPr/>
        </p:nvSpPr>
        <p:spPr>
          <a:xfrm>
            <a:off x="2446096" y="456453"/>
            <a:ext cx="234851" cy="2348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A9A88C7-FF56-F01A-A5EB-54C6D71D4B21}"/>
              </a:ext>
            </a:extLst>
          </p:cNvPr>
          <p:cNvSpPr/>
          <p:nvPr/>
        </p:nvSpPr>
        <p:spPr>
          <a:xfrm>
            <a:off x="4548093" y="473688"/>
            <a:ext cx="234851" cy="234851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C7ACF1BE-9874-EE7B-645E-69D4D8DD6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626865"/>
              </p:ext>
            </p:extLst>
          </p:nvPr>
        </p:nvGraphicFramePr>
        <p:xfrm>
          <a:off x="5969425" y="610020"/>
          <a:ext cx="5772978" cy="2896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383">
                  <a:extLst>
                    <a:ext uri="{9D8B030D-6E8A-4147-A177-3AD203B41FA5}">
                      <a16:colId xmlns:a16="http://schemas.microsoft.com/office/drawing/2014/main" val="788541572"/>
                    </a:ext>
                  </a:extLst>
                </a:gridCol>
                <a:gridCol w="2104072">
                  <a:extLst>
                    <a:ext uri="{9D8B030D-6E8A-4147-A177-3AD203B41FA5}">
                      <a16:colId xmlns:a16="http://schemas.microsoft.com/office/drawing/2014/main" val="2785149354"/>
                    </a:ext>
                  </a:extLst>
                </a:gridCol>
                <a:gridCol w="3177523">
                  <a:extLst>
                    <a:ext uri="{9D8B030D-6E8A-4147-A177-3AD203B41FA5}">
                      <a16:colId xmlns:a16="http://schemas.microsoft.com/office/drawing/2014/main" val="598714413"/>
                    </a:ext>
                  </a:extLst>
                </a:gridCol>
              </a:tblGrid>
              <a:tr h="445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711685"/>
                  </a:ext>
                </a:extLst>
              </a:tr>
              <a:tr h="1159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HP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플레이어 현재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HP 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상황을 보여주는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총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10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개의 하트 오브젝트로 구성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화면 내 모든 하트가 사라지면 게임 오버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화면의 왼쪽 상단에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68020"/>
                  </a:ext>
                </a:extLst>
              </a:tr>
              <a:tr h="613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제한시간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스테이지별 플레이 가능시간을 알려주는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화면의 중앙 상단에 배치</a:t>
                      </a:r>
                      <a:endParaRPr lang="en-US" altLang="ko-KR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853734"/>
                  </a:ext>
                </a:extLst>
              </a:tr>
              <a:tr h="678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3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남은 몬스터 수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/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전체 몬스터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스테이지 내 </a:t>
                      </a:r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몹</a:t>
                      </a: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상태를 보여주는 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UI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화면의 우측 상단에 배치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79153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41626E4-1DC5-BD0D-4463-58EED99B1F2D}"/>
              </a:ext>
            </a:extLst>
          </p:cNvPr>
          <p:cNvSpPr txBox="1"/>
          <p:nvPr/>
        </p:nvSpPr>
        <p:spPr>
          <a:xfrm>
            <a:off x="340750" y="3923875"/>
            <a:ext cx="11401653" cy="2410853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이유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 오브젝트의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움직임을 중심으로 카메라 이동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플레이어가 중심에 위치하기 때문에 액션에 대한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정보값이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화면 중앙에 많이 들어옴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하단부는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타일맵의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위치를 보여주기 때문에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타일 이동 플랫폼 오브젝트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와 같은 요소들이 가려지게 됨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 latinLnBrk="1">
              <a:lnSpc>
                <a:spcPct val="150000"/>
              </a:lnSpc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l" latinLnBrk="1"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결론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82563" indent="-182563" algn="l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모든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배치를 화면의 상단에 배치 하도록 함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914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2144E5B41971740A6AB2F4102BE2AC0" ma:contentTypeVersion="2" ma:contentTypeDescription="새 문서를 만듭니다." ma:contentTypeScope="" ma:versionID="9922ab9b38ea9d0f0b811c48872b99ce">
  <xsd:schema xmlns:xsd="http://www.w3.org/2001/XMLSchema" xmlns:xs="http://www.w3.org/2001/XMLSchema" xmlns:p="http://schemas.microsoft.com/office/2006/metadata/properties" xmlns:ns3="6e05b0c5-ab10-48d9-8ef7-7c5d1ccd4e29" targetNamespace="http://schemas.microsoft.com/office/2006/metadata/properties" ma:root="true" ma:fieldsID="835662f111298eea0297402885b0e15b" ns3:_="">
    <xsd:import namespace="6e05b0c5-ab10-48d9-8ef7-7c5d1ccd4e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05b0c5-ab10-48d9-8ef7-7c5d1ccd4e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CFE741-5567-4C20-9068-2880EAAF6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05b0c5-ab10-48d9-8ef7-7c5d1ccd4e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1CCBC6-5809-40FD-AC13-3218C9F36A89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6e05b0c5-ab10-48d9-8ef7-7c5d1ccd4e29"/>
  </ds:schemaRefs>
</ds:datastoreItem>
</file>

<file path=customXml/itemProps3.xml><?xml version="1.0" encoding="utf-8"?>
<ds:datastoreItem xmlns:ds="http://schemas.openxmlformats.org/officeDocument/2006/customXml" ds:itemID="{5C86D787-6295-45F4-93A4-B14FF2DA61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2563</TotalTime>
  <Words>1152</Words>
  <Application>Microsoft Office PowerPoint</Application>
  <PresentationFormat>와이드스크린</PresentationFormat>
  <Paragraphs>202</Paragraphs>
  <Slides>14</Slides>
  <Notes>4</Notes>
  <HiddenSlides>0</HiddenSlides>
  <MMClips>5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맑은 고딕</vt:lpstr>
      <vt:lpstr>에스코어 드림 6 Bold</vt:lpstr>
      <vt:lpstr>Calibri Light</vt:lpstr>
      <vt:lpstr>에스코어 드림 4 Regular</vt:lpstr>
      <vt:lpstr>Arial</vt:lpstr>
      <vt:lpstr>Calibri</vt:lpstr>
      <vt:lpstr>Office Theme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2D게임 프로그래밍 게임 기획서</dc:title>
  <dc:creator>송승원</dc:creator>
  <cp:lastModifiedBy>박준기</cp:lastModifiedBy>
  <cp:revision>23</cp:revision>
  <dcterms:created xsi:type="dcterms:W3CDTF">2022-06-07T18:04:49Z</dcterms:created>
  <dcterms:modified xsi:type="dcterms:W3CDTF">2023-06-02T12:31:17Z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0x010100B2144E5B41971740A6AB2F4102BE2AC0</vt:lpwstr>
  </property>
</Properties>
</file>